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85" r:id="rId5"/>
    <p:sldId id="258" r:id="rId6"/>
    <p:sldId id="259" r:id="rId7"/>
    <p:sldId id="260" r:id="rId8"/>
    <p:sldId id="261" r:id="rId9"/>
    <p:sldId id="265" r:id="rId10"/>
    <p:sldId id="266" r:id="rId11"/>
    <p:sldId id="277" r:id="rId12"/>
    <p:sldId id="278"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2/27/2021</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2/27/2021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27130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62626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4</a:t>
            </a:fld>
            <a:endParaRPr lang="en-US" noProof="0" dirty="0"/>
          </a:p>
        </p:txBody>
      </p:sp>
    </p:spTree>
    <p:extLst>
      <p:ext uri="{BB962C8B-B14F-4D97-AF65-F5344CB8AC3E}">
        <p14:creationId xmlns:p14="http://schemas.microsoft.com/office/powerpoint/2010/main" val="190244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3448872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6</a:t>
            </a:fld>
            <a:endParaRPr lang="en-US" noProof="0" dirty="0"/>
          </a:p>
        </p:txBody>
      </p:sp>
    </p:spTree>
    <p:extLst>
      <p:ext uri="{BB962C8B-B14F-4D97-AF65-F5344CB8AC3E}">
        <p14:creationId xmlns:p14="http://schemas.microsoft.com/office/powerpoint/2010/main" val="323688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7</a:t>
            </a:fld>
            <a:endParaRPr lang="en-US" noProof="0" dirty="0"/>
          </a:p>
        </p:txBody>
      </p:sp>
    </p:spTree>
    <p:extLst>
      <p:ext uri="{BB962C8B-B14F-4D97-AF65-F5344CB8AC3E}">
        <p14:creationId xmlns:p14="http://schemas.microsoft.com/office/powerpoint/2010/main" val="1595582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8</a:t>
            </a:fld>
            <a:endParaRPr lang="en-US" noProof="0" dirty="0"/>
          </a:p>
        </p:txBody>
      </p:sp>
    </p:spTree>
    <p:extLst>
      <p:ext uri="{BB962C8B-B14F-4D97-AF65-F5344CB8AC3E}">
        <p14:creationId xmlns:p14="http://schemas.microsoft.com/office/powerpoint/2010/main" val="292261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9</a:t>
            </a:fld>
            <a:endParaRPr lang="en-US" noProof="0" dirty="0"/>
          </a:p>
        </p:txBody>
      </p:sp>
    </p:spTree>
    <p:extLst>
      <p:ext uri="{BB962C8B-B14F-4D97-AF65-F5344CB8AC3E}">
        <p14:creationId xmlns:p14="http://schemas.microsoft.com/office/powerpoint/2010/main" val="2361866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2/27/2021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2/27/2021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2/27/2021</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2/27/2021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2/27/2021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2/27/2021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2/27/2021</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816924" y="3482148"/>
            <a:ext cx="6238970" cy="1967770"/>
          </a:xfrm>
          <a:solidFill>
            <a:srgbClr val="C7C7C7">
              <a:alpha val="40000"/>
            </a:srgbClr>
          </a:solidFill>
        </p:spPr>
        <p:txBody>
          <a:bodyPr>
            <a:normAutofit/>
          </a:bodyPr>
          <a:lstStyle/>
          <a:p>
            <a:r>
              <a:rPr lang="en-US" dirty="0"/>
              <a:t>French Restaurant in Toronto</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816924" y="5647253"/>
            <a:ext cx="6238970" cy="505934"/>
          </a:xfrm>
        </p:spPr>
        <p:txBody>
          <a:bodyPr/>
          <a:lstStyle/>
          <a:p>
            <a:r>
              <a:rPr lang="en-US" sz="2400" dirty="0"/>
              <a:t>Opening a French Restaurant in Toronto</a:t>
            </a:r>
            <a:endParaRPr lang="ru-RU" sz="2400" dirty="0"/>
          </a:p>
        </p:txBody>
      </p:sp>
    </p:spTree>
    <p:extLst>
      <p:ext uri="{BB962C8B-B14F-4D97-AF65-F5344CB8AC3E}">
        <p14:creationId xmlns:p14="http://schemas.microsoft.com/office/powerpoint/2010/main" val="245749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p:txBody>
          <a:bodyPr>
            <a:normAutofit/>
          </a:bodyPr>
          <a:lstStyle/>
          <a:p>
            <a:pPr>
              <a:lnSpc>
                <a:spcPct val="107000"/>
              </a:lnSpc>
              <a:spcAft>
                <a:spcPts val="800"/>
              </a:spcAft>
            </a:pPr>
            <a:r>
              <a:rPr lang="en-HK" sz="1800" dirty="0">
                <a:effectLst/>
                <a:latin typeface="Calibri" panose="020F0502020204030204" pitchFamily="34" charset="0"/>
                <a:ea typeface="DengXian" panose="02010600030101010101" pitchFamily="2" charset="-122"/>
                <a:cs typeface="Times New Roman" panose="02020603050405020304" pitchFamily="18" charset="0"/>
              </a:rPr>
              <a:t>Fairview, Henry Farm and Oriole are the best neighbourhoods to open a French Restaurant in Toronto.</a:t>
            </a:r>
          </a:p>
          <a:p>
            <a:pPr>
              <a:lnSpc>
                <a:spcPct val="107000"/>
              </a:lnSpc>
              <a:spcAft>
                <a:spcPts val="800"/>
              </a:spcAft>
            </a:pPr>
            <a:r>
              <a:rPr lang="en-HK" sz="1800" dirty="0">
                <a:effectLst/>
                <a:latin typeface="Calibri" panose="020F0502020204030204" pitchFamily="34" charset="0"/>
                <a:ea typeface="DengXian" panose="02010600030101010101" pitchFamily="2" charset="-122"/>
                <a:cs typeface="Times New Roman" panose="02020603050405020304" pitchFamily="18" charset="0"/>
              </a:rPr>
              <a:t>Consideration factors:</a:t>
            </a:r>
          </a:p>
          <a:p>
            <a:pPr marL="285750" indent="-285750">
              <a:lnSpc>
                <a:spcPct val="107000"/>
              </a:lnSpc>
              <a:spcAft>
                <a:spcPts val="800"/>
              </a:spcAft>
              <a:buFont typeface="Arial" panose="020B0604020202020204" pitchFamily="34" charset="0"/>
              <a:buChar char="•"/>
            </a:pPr>
            <a:r>
              <a:rPr lang="en-HK" sz="1800" dirty="0">
                <a:latin typeface="Calibri" panose="020F0502020204030204" pitchFamily="34" charset="0"/>
                <a:ea typeface="DengXian" panose="02010600030101010101" pitchFamily="2" charset="-122"/>
                <a:cs typeface="Times New Roman" panose="02020603050405020304" pitchFamily="18" charset="0"/>
              </a:rPr>
              <a:t>Competition</a:t>
            </a:r>
          </a:p>
          <a:p>
            <a:pPr marL="285750" indent="-285750">
              <a:lnSpc>
                <a:spcPct val="107000"/>
              </a:lnSpc>
              <a:spcAft>
                <a:spcPts val="800"/>
              </a:spcAft>
              <a:buFont typeface="Arial" panose="020B0604020202020204" pitchFamily="34" charset="0"/>
              <a:buChar char="•"/>
            </a:pPr>
            <a:r>
              <a:rPr lang="en-HK" sz="1800" dirty="0">
                <a:latin typeface="Calibri" panose="020F0502020204030204" pitchFamily="34" charset="0"/>
                <a:ea typeface="DengXian" panose="02010600030101010101" pitchFamily="2" charset="-122"/>
                <a:cs typeface="Times New Roman" panose="02020603050405020304" pitchFamily="18" charset="0"/>
              </a:rPr>
              <a:t>Ability to accustom to different cuisine</a:t>
            </a:r>
          </a:p>
          <a:p>
            <a:pPr marL="285750" indent="-285750">
              <a:lnSpc>
                <a:spcPct val="107000"/>
              </a:lnSpc>
              <a:spcAft>
                <a:spcPts val="800"/>
              </a:spcAft>
              <a:buFont typeface="Arial" panose="020B0604020202020204" pitchFamily="34" charset="0"/>
              <a:buChar char="•"/>
            </a:pPr>
            <a:r>
              <a:rPr lang="en-HK" sz="1800" dirty="0">
                <a:effectLst/>
                <a:latin typeface="Calibri" panose="020F0502020204030204" pitchFamily="34" charset="0"/>
                <a:ea typeface="DengXian" panose="02010600030101010101" pitchFamily="2" charset="-122"/>
                <a:cs typeface="Times New Roman" panose="02020603050405020304" pitchFamily="18" charset="0"/>
              </a:rPr>
              <a:t>Population</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30371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a:xfrm>
            <a:off x="838206" y="757392"/>
            <a:ext cx="10515600" cy="704696"/>
          </a:xfrm>
        </p:spPr>
        <p:txBody>
          <a:bodyPr anchor="b">
            <a:normAutofit/>
          </a:bodyPr>
          <a:lstStyle/>
          <a:p>
            <a:r>
              <a:rPr lang="en-US" dirty="0"/>
              <a:t>Competition</a:t>
            </a:r>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a:xfrm>
            <a:off x="11042882" y="5976001"/>
            <a:ext cx="366756" cy="365125"/>
          </a:xfrm>
        </p:spPr>
        <p:txBody>
          <a:bodyPr anchor="ctr">
            <a:normAutofit/>
          </a:bodyPr>
          <a:lstStyle/>
          <a:p>
            <a:pPr>
              <a:spcAft>
                <a:spcPts val="600"/>
              </a:spcAft>
            </a:pPr>
            <a:r>
              <a:rPr lang="en-US" dirty="0"/>
              <a:t>0</a:t>
            </a:r>
            <a:fld id="{F470E458-E7C2-4395-B75D-476A174CEE45}" type="slidenum">
              <a:rPr lang="en-US" smtClean="0"/>
              <a:pPr>
                <a:spcAft>
                  <a:spcPts val="600"/>
                </a:spcAft>
              </a:pPr>
              <a:t>3</a:t>
            </a:fld>
            <a:endParaRPr lang="en-US"/>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type="body" idx="1"/>
          </p:nvPr>
        </p:nvSpPr>
        <p:spPr>
          <a:xfrm>
            <a:off x="839788" y="1681163"/>
            <a:ext cx="5157787" cy="823912"/>
          </a:xfrm>
        </p:spPr>
        <p:txBody>
          <a:bodyPr anchor="b">
            <a:normAutofit fontScale="92500"/>
          </a:bodyPr>
          <a:lstStyle/>
          <a:p>
            <a:r>
              <a:rPr lang="en-US" dirty="0"/>
              <a:t>Direct competition increases as the distance to the airport decreases.</a:t>
            </a:r>
          </a:p>
        </p:txBody>
      </p:sp>
      <p:pic>
        <p:nvPicPr>
          <p:cNvPr id="9" name="Picture 8">
            <a:extLst>
              <a:ext uri="{FF2B5EF4-FFF2-40B4-BE49-F238E27FC236}">
                <a16:creationId xmlns:a16="http://schemas.microsoft.com/office/drawing/2014/main" id="{1EA8C072-C05C-403C-B55B-EF7AE8FD0FD3}"/>
              </a:ext>
            </a:extLst>
          </p:cNvPr>
          <p:cNvPicPr/>
          <p:nvPr/>
        </p:nvPicPr>
        <p:blipFill>
          <a:blip r:embed="rId3"/>
          <a:stretch>
            <a:fillRect/>
          </a:stretch>
        </p:blipFill>
        <p:spPr>
          <a:xfrm>
            <a:off x="999918" y="2505075"/>
            <a:ext cx="4837527" cy="3470926"/>
          </a:xfrm>
          <a:prstGeom prst="rect">
            <a:avLst/>
          </a:prstGeom>
          <a:noFill/>
        </p:spPr>
      </p:pic>
      <p:sp>
        <p:nvSpPr>
          <p:cNvPr id="14" name="Text Placeholder 5">
            <a:extLst>
              <a:ext uri="{FF2B5EF4-FFF2-40B4-BE49-F238E27FC236}">
                <a16:creationId xmlns:a16="http://schemas.microsoft.com/office/drawing/2014/main" id="{7F22AD27-20C5-4697-9891-32871D0CD98D}"/>
              </a:ext>
            </a:extLst>
          </p:cNvPr>
          <p:cNvSpPr>
            <a:spLocks noGrp="1"/>
          </p:cNvSpPr>
          <p:nvPr>
            <p:ph type="body" sz="quarter" idx="3"/>
          </p:nvPr>
        </p:nvSpPr>
        <p:spPr>
          <a:xfrm>
            <a:off x="6172200" y="1681163"/>
            <a:ext cx="5183188" cy="823912"/>
          </a:xfrm>
        </p:spPr>
        <p:txBody>
          <a:bodyPr/>
          <a:lstStyle/>
          <a:p>
            <a:r>
              <a:rPr lang="en-US" dirty="0"/>
              <a:t>Restaurant density increases as distance to airport decreases.</a:t>
            </a:r>
          </a:p>
        </p:txBody>
      </p:sp>
      <p:pic>
        <p:nvPicPr>
          <p:cNvPr id="8" name="Picture 7">
            <a:extLst>
              <a:ext uri="{FF2B5EF4-FFF2-40B4-BE49-F238E27FC236}">
                <a16:creationId xmlns:a16="http://schemas.microsoft.com/office/drawing/2014/main" id="{6FFBE179-F285-45C4-961A-AFE23BC64A39}"/>
              </a:ext>
            </a:extLst>
          </p:cNvPr>
          <p:cNvPicPr/>
          <p:nvPr/>
        </p:nvPicPr>
        <p:blipFill>
          <a:blip r:embed="rId4"/>
          <a:stretch>
            <a:fillRect/>
          </a:stretch>
        </p:blipFill>
        <p:spPr>
          <a:xfrm>
            <a:off x="6172200" y="2510649"/>
            <a:ext cx="5183188" cy="3459777"/>
          </a:xfrm>
          <a:prstGeom prst="rect">
            <a:avLst/>
          </a:prstGeom>
          <a:noFill/>
        </p:spPr>
      </p:pic>
      <p:sp>
        <p:nvSpPr>
          <p:cNvPr id="11" name="Content Placeholder 2">
            <a:extLst>
              <a:ext uri="{FF2B5EF4-FFF2-40B4-BE49-F238E27FC236}">
                <a16:creationId xmlns:a16="http://schemas.microsoft.com/office/drawing/2014/main" id="{02333FBB-5886-4B43-90FA-43B1B592D3F0}"/>
              </a:ext>
            </a:extLst>
          </p:cNvPr>
          <p:cNvSpPr txBox="1">
            <a:spLocks/>
          </p:cNvSpPr>
          <p:nvPr/>
        </p:nvSpPr>
        <p:spPr>
          <a:xfrm>
            <a:off x="999918" y="2567996"/>
            <a:ext cx="2199304" cy="3123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solidFill>
                  <a:srgbClr val="FF0000"/>
                </a:solidFill>
              </a:rPr>
              <a:t>French restaurants</a:t>
            </a:r>
          </a:p>
        </p:txBody>
      </p:sp>
      <p:sp>
        <p:nvSpPr>
          <p:cNvPr id="12" name="Content Placeholder 2">
            <a:extLst>
              <a:ext uri="{FF2B5EF4-FFF2-40B4-BE49-F238E27FC236}">
                <a16:creationId xmlns:a16="http://schemas.microsoft.com/office/drawing/2014/main" id="{3BF683DF-9141-49F4-84B5-69A3A88CA3C4}"/>
              </a:ext>
            </a:extLst>
          </p:cNvPr>
          <p:cNvSpPr txBox="1">
            <a:spLocks/>
          </p:cNvSpPr>
          <p:nvPr/>
        </p:nvSpPr>
        <p:spPr>
          <a:xfrm>
            <a:off x="6172200" y="2564352"/>
            <a:ext cx="2199304" cy="3123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solidFill>
                  <a:srgbClr val="FF0000"/>
                </a:solidFill>
              </a:rPr>
              <a:t>All restaurants</a:t>
            </a:r>
          </a:p>
        </p:txBody>
      </p:sp>
    </p:spTree>
    <p:extLst>
      <p:ext uri="{BB962C8B-B14F-4D97-AF65-F5344CB8AC3E}">
        <p14:creationId xmlns:p14="http://schemas.microsoft.com/office/powerpoint/2010/main" val="198423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dirty="0"/>
              <a:t>SOLUTION</a:t>
            </a:r>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p:txBody>
          <a:bodyPr>
            <a:normAutofit/>
          </a:bodyPr>
          <a:lstStyle/>
          <a:p>
            <a:r>
              <a:rPr lang="en-US" dirty="0"/>
              <a:t>Choosing a location further away from the airport is more preferred.</a:t>
            </a:r>
          </a:p>
        </p:txBody>
      </p:sp>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en-US" smtClean="0"/>
              <a:pPr/>
              <a:t>4</a:t>
            </a:fld>
            <a:endParaRPr lang="en-US" dirty="0"/>
          </a:p>
        </p:txBody>
      </p:sp>
    </p:spTree>
    <p:extLst>
      <p:ext uri="{BB962C8B-B14F-4D97-AF65-F5344CB8AC3E}">
        <p14:creationId xmlns:p14="http://schemas.microsoft.com/office/powerpoint/2010/main" val="270433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a:xfrm>
            <a:off x="838206" y="757392"/>
            <a:ext cx="10515600" cy="704696"/>
          </a:xfrm>
        </p:spPr>
        <p:txBody>
          <a:bodyPr anchor="b">
            <a:normAutofit/>
          </a:bodyPr>
          <a:lstStyle/>
          <a:p>
            <a:r>
              <a:rPr lang="en-US" dirty="0"/>
              <a:t>Ability to Accustom to Different Cuisine</a:t>
            </a:r>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a:xfrm>
            <a:off x="11042882" y="5976001"/>
            <a:ext cx="366756" cy="365125"/>
          </a:xfrm>
        </p:spPr>
        <p:txBody>
          <a:bodyPr anchor="ctr">
            <a:normAutofit/>
          </a:bodyPr>
          <a:lstStyle/>
          <a:p>
            <a:pPr>
              <a:spcAft>
                <a:spcPts val="600"/>
              </a:spcAft>
            </a:pPr>
            <a:r>
              <a:rPr lang="en-US" dirty="0"/>
              <a:t>0</a:t>
            </a:r>
            <a:fld id="{F470E458-E7C2-4395-B75D-476A174CEE45}" type="slidenum">
              <a:rPr lang="en-US" smtClean="0"/>
              <a:pPr>
                <a:spcAft>
                  <a:spcPts val="600"/>
                </a:spcAft>
              </a:pPr>
              <a:t>5</a:t>
            </a:fld>
            <a:endParaRPr lang="en-US"/>
          </a:p>
        </p:txBody>
      </p:sp>
      <p:pic>
        <p:nvPicPr>
          <p:cNvPr id="45" name="Picture 44" descr="Map&#10;&#10;Description automatically generated">
            <a:extLst>
              <a:ext uri="{FF2B5EF4-FFF2-40B4-BE49-F238E27FC236}">
                <a16:creationId xmlns:a16="http://schemas.microsoft.com/office/drawing/2014/main" id="{9D9362C5-729B-4D7D-9FE7-08B5A4DED385}"/>
              </a:ext>
            </a:extLst>
          </p:cNvPr>
          <p:cNvPicPr/>
          <p:nvPr/>
        </p:nvPicPr>
        <p:blipFill>
          <a:blip r:embed="rId3"/>
          <a:stretch>
            <a:fillRect/>
          </a:stretch>
        </p:blipFill>
        <p:spPr>
          <a:xfrm>
            <a:off x="838200" y="2106684"/>
            <a:ext cx="5181600" cy="3588257"/>
          </a:xfrm>
          <a:prstGeom prst="rect">
            <a:avLst/>
          </a:prstGeom>
          <a:noFill/>
        </p:spPr>
      </p:pic>
      <p:sp>
        <p:nvSpPr>
          <p:cNvPr id="8" name="Subtitle 7">
            <a:extLst>
              <a:ext uri="{FF2B5EF4-FFF2-40B4-BE49-F238E27FC236}">
                <a16:creationId xmlns:a16="http://schemas.microsoft.com/office/drawing/2014/main" id="{FF3B8616-1339-49B7-9484-5BA1C898AEAA}"/>
              </a:ext>
            </a:extLst>
          </p:cNvPr>
          <p:cNvSpPr>
            <a:spLocks noGrp="1"/>
          </p:cNvSpPr>
          <p:nvPr>
            <p:ph sz="half" idx="2"/>
          </p:nvPr>
        </p:nvSpPr>
        <p:spPr>
          <a:xfrm>
            <a:off x="6172200" y="1825625"/>
            <a:ext cx="5181600" cy="4150376"/>
          </a:xfrm>
        </p:spPr>
        <p:txBody>
          <a:bodyPr>
            <a:normAutofit/>
          </a:bodyPr>
          <a:lstStyle/>
          <a:p>
            <a:pPr>
              <a:lnSpc>
                <a:spcPct val="107000"/>
              </a:lnSpc>
              <a:spcAft>
                <a:spcPts val="800"/>
              </a:spcAft>
            </a:pPr>
            <a:r>
              <a:rPr lang="en-HK" sz="1800" dirty="0">
                <a:effectLst/>
                <a:latin typeface="Calibri" panose="020F0502020204030204" pitchFamily="34" charset="0"/>
                <a:ea typeface="DengXian" panose="02010600030101010101" pitchFamily="2" charset="-122"/>
                <a:cs typeface="Times New Roman" panose="02020603050405020304" pitchFamily="18" charset="0"/>
              </a:rPr>
              <a:t>If the restaurant opens near restaurants that belong to cluster 1, we expect the competition to be larger. If we open the restaurant near clusters 2,3,5, we expect low competition, but as theses Neighbourhoods are not accustomed to a large variety of cuisine, we expect introducing a new type of cuisine which is uncommon will be difficult.</a:t>
            </a:r>
          </a:p>
          <a:p>
            <a:pPr>
              <a:lnSpc>
                <a:spcPct val="107000"/>
              </a:lnSpc>
              <a:spcAft>
                <a:spcPts val="800"/>
              </a:spcAft>
            </a:pPr>
            <a:r>
              <a:rPr lang="en-HK" sz="1800" dirty="0">
                <a:latin typeface="Calibri" panose="020F0502020204030204" pitchFamily="34" charset="0"/>
                <a:ea typeface="DengXian" panose="02010600030101010101" pitchFamily="2" charset="-122"/>
                <a:cs typeface="Times New Roman" panose="02020603050405020304" pitchFamily="18" charset="0"/>
              </a:rPr>
              <a:t>Cluster 4 consist of neighbourhoods that are not close to the airport.</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191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E14EA-D755-42BB-A773-87353BE40D26}"/>
              </a:ext>
            </a:extLst>
          </p:cNvPr>
          <p:cNvSpPr>
            <a:spLocks noGrp="1"/>
          </p:cNvSpPr>
          <p:nvPr>
            <p:ph type="title"/>
          </p:nvPr>
        </p:nvSpPr>
        <p:spPr/>
        <p:txBody>
          <a:bodyPr/>
          <a:lstStyle/>
          <a:p>
            <a:r>
              <a:rPr lang="en-US" dirty="0"/>
              <a:t>Population</a:t>
            </a:r>
          </a:p>
        </p:txBody>
      </p:sp>
      <p:sp>
        <p:nvSpPr>
          <p:cNvPr id="5" name="Subtitle 4">
            <a:extLst>
              <a:ext uri="{FF2B5EF4-FFF2-40B4-BE49-F238E27FC236}">
                <a16:creationId xmlns:a16="http://schemas.microsoft.com/office/drawing/2014/main" id="{3622163F-D09E-45BE-BB51-0B37B5D9FDB6}"/>
              </a:ext>
            </a:extLst>
          </p:cNvPr>
          <p:cNvSpPr>
            <a:spLocks noGrp="1"/>
          </p:cNvSpPr>
          <p:nvPr>
            <p:ph type="subTitle" idx="15"/>
          </p:nvPr>
        </p:nvSpPr>
        <p:spPr/>
        <p:txBody>
          <a:bodyPr/>
          <a:lstStyle/>
          <a:p>
            <a:r>
              <a:rPr lang="en-US" dirty="0"/>
              <a:t>Most populated Areas</a:t>
            </a:r>
          </a:p>
        </p:txBody>
      </p:sp>
      <p:sp>
        <p:nvSpPr>
          <p:cNvPr id="8" name="Text Placeholder 7">
            <a:extLst>
              <a:ext uri="{FF2B5EF4-FFF2-40B4-BE49-F238E27FC236}">
                <a16:creationId xmlns:a16="http://schemas.microsoft.com/office/drawing/2014/main" id="{78B72CB9-4F02-4542-9386-F83F09A021C6}"/>
              </a:ext>
            </a:extLst>
          </p:cNvPr>
          <p:cNvSpPr>
            <a:spLocks noGrp="1"/>
          </p:cNvSpPr>
          <p:nvPr>
            <p:ph type="body" sz="quarter" idx="58"/>
          </p:nvPr>
        </p:nvSpPr>
        <p:spPr/>
        <p:txBody>
          <a:bodyPr/>
          <a:lstStyle/>
          <a:p>
            <a:r>
              <a:rPr lang="en-US" dirty="0"/>
              <a:t>58,293</a:t>
            </a:r>
          </a:p>
        </p:txBody>
      </p:sp>
      <p:sp>
        <p:nvSpPr>
          <p:cNvPr id="2" name="Text Placeholder 1">
            <a:extLst>
              <a:ext uri="{FF2B5EF4-FFF2-40B4-BE49-F238E27FC236}">
                <a16:creationId xmlns:a16="http://schemas.microsoft.com/office/drawing/2014/main" id="{3A156E2A-7EA6-46A1-8550-A4DF1EEC1915}"/>
              </a:ext>
            </a:extLst>
          </p:cNvPr>
          <p:cNvSpPr>
            <a:spLocks noGrp="1"/>
          </p:cNvSpPr>
          <p:nvPr>
            <p:ph type="body" sz="quarter" idx="57"/>
          </p:nvPr>
        </p:nvSpPr>
        <p:spPr/>
        <p:txBody>
          <a:bodyPr/>
          <a:lstStyle/>
          <a:p>
            <a:r>
              <a:rPr lang="en-US" dirty="0"/>
              <a:t>Fairview, Henry Farm, Oriole</a:t>
            </a:r>
          </a:p>
        </p:txBody>
      </p:sp>
      <p:sp>
        <p:nvSpPr>
          <p:cNvPr id="6" name="Text Placeholder 5">
            <a:extLst>
              <a:ext uri="{FF2B5EF4-FFF2-40B4-BE49-F238E27FC236}">
                <a16:creationId xmlns:a16="http://schemas.microsoft.com/office/drawing/2014/main" id="{5C0C7273-3D05-4EC4-ADCC-E27B36EEEEE4}"/>
              </a:ext>
            </a:extLst>
          </p:cNvPr>
          <p:cNvSpPr>
            <a:spLocks noGrp="1"/>
          </p:cNvSpPr>
          <p:nvPr>
            <p:ph type="body" sz="quarter" idx="48"/>
          </p:nvPr>
        </p:nvSpPr>
        <p:spPr/>
        <p:txBody>
          <a:bodyPr>
            <a:normAutofit/>
          </a:bodyPr>
          <a:lstStyle/>
          <a:p>
            <a:pPr>
              <a:lnSpc>
                <a:spcPct val="107000"/>
              </a:lnSpc>
              <a:spcAft>
                <a:spcPts val="800"/>
              </a:spcAft>
            </a:pPr>
            <a:r>
              <a:rPr lang="en-HK" sz="1800" dirty="0">
                <a:effectLst/>
                <a:latin typeface="Calibri" panose="020F0502020204030204" pitchFamily="34" charset="0"/>
                <a:ea typeface="DengXian" panose="02010600030101010101" pitchFamily="2" charset="-122"/>
                <a:cs typeface="Times New Roman" panose="02020603050405020304" pitchFamily="18" charset="0"/>
              </a:rPr>
              <a:t>Fairview, Henry Farm and Oriole has the highest population.</a:t>
            </a:r>
          </a:p>
        </p:txBody>
      </p:sp>
      <p:sp>
        <p:nvSpPr>
          <p:cNvPr id="11" name="Text Placeholder 10">
            <a:extLst>
              <a:ext uri="{FF2B5EF4-FFF2-40B4-BE49-F238E27FC236}">
                <a16:creationId xmlns:a16="http://schemas.microsoft.com/office/drawing/2014/main" id="{3FEAF0C4-7898-4ED3-AA4F-68C2FB5AFFF9}"/>
              </a:ext>
            </a:extLst>
          </p:cNvPr>
          <p:cNvSpPr>
            <a:spLocks noGrp="1"/>
          </p:cNvSpPr>
          <p:nvPr>
            <p:ph type="body" sz="quarter" idx="61"/>
          </p:nvPr>
        </p:nvSpPr>
        <p:spPr/>
        <p:txBody>
          <a:bodyPr/>
          <a:lstStyle/>
          <a:p>
            <a:r>
              <a:rPr lang="en-US" dirty="0"/>
              <a:t>21.9 km</a:t>
            </a:r>
          </a:p>
        </p:txBody>
      </p:sp>
      <p:sp>
        <p:nvSpPr>
          <p:cNvPr id="9" name="Text Placeholder 8">
            <a:extLst>
              <a:ext uri="{FF2B5EF4-FFF2-40B4-BE49-F238E27FC236}">
                <a16:creationId xmlns:a16="http://schemas.microsoft.com/office/drawing/2014/main" id="{055CBAE8-59A6-43F6-8A7C-7DA5A98BAE9F}"/>
              </a:ext>
            </a:extLst>
          </p:cNvPr>
          <p:cNvSpPr>
            <a:spLocks noGrp="1"/>
          </p:cNvSpPr>
          <p:nvPr>
            <p:ph type="body" sz="quarter" idx="59"/>
          </p:nvPr>
        </p:nvSpPr>
        <p:spPr/>
        <p:txBody>
          <a:bodyPr/>
          <a:lstStyle/>
          <a:p>
            <a:r>
              <a:rPr lang="en-US" dirty="0"/>
              <a:t>Distant from Airport</a:t>
            </a:r>
          </a:p>
        </p:txBody>
      </p:sp>
      <p:sp>
        <p:nvSpPr>
          <p:cNvPr id="10" name="Text Placeholder 9">
            <a:extLst>
              <a:ext uri="{FF2B5EF4-FFF2-40B4-BE49-F238E27FC236}">
                <a16:creationId xmlns:a16="http://schemas.microsoft.com/office/drawing/2014/main" id="{7FE98970-2CA9-4318-9937-A1421B4C4992}"/>
              </a:ext>
            </a:extLst>
          </p:cNvPr>
          <p:cNvSpPr>
            <a:spLocks noGrp="1"/>
          </p:cNvSpPr>
          <p:nvPr>
            <p:ph type="body" sz="quarter" idx="60"/>
          </p:nvPr>
        </p:nvSpPr>
        <p:spPr/>
        <p:txBody>
          <a:bodyPr/>
          <a:lstStyle/>
          <a:p>
            <a:r>
              <a:rPr lang="en-US" dirty="0" err="1"/>
              <a:t>Neighbourhood</a:t>
            </a:r>
            <a:r>
              <a:rPr lang="en-US" dirty="0"/>
              <a:t> is distant from Airport</a:t>
            </a:r>
          </a:p>
        </p:txBody>
      </p:sp>
      <p:sp>
        <p:nvSpPr>
          <p:cNvPr id="4" name="Slide Number Placeholder 3">
            <a:extLst>
              <a:ext uri="{FF2B5EF4-FFF2-40B4-BE49-F238E27FC236}">
                <a16:creationId xmlns:a16="http://schemas.microsoft.com/office/drawing/2014/main" id="{6CEECB1D-F676-4A71-942E-CE7C24411A0A}"/>
              </a:ext>
            </a:extLst>
          </p:cNvPr>
          <p:cNvSpPr>
            <a:spLocks noGrp="1"/>
          </p:cNvSpPr>
          <p:nvPr>
            <p:ph type="sldNum" sz="quarter" idx="12"/>
          </p:nvPr>
        </p:nvSpPr>
        <p:spPr/>
        <p:txBody>
          <a:bodyPr/>
          <a:lstStyle/>
          <a:p>
            <a:fld id="{F470E458-E7C2-4395-B75D-476A174CEE45}" type="slidenum">
              <a:rPr lang="en-US" smtClean="0"/>
              <a:t>6</a:t>
            </a:fld>
            <a:endParaRPr lang="en-US" dirty="0"/>
          </a:p>
        </p:txBody>
      </p:sp>
    </p:spTree>
    <p:extLst>
      <p:ext uri="{BB962C8B-B14F-4D97-AF65-F5344CB8AC3E}">
        <p14:creationId xmlns:p14="http://schemas.microsoft.com/office/powerpoint/2010/main" val="8855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7B595-9F70-4B19-BE5F-5F5310129CA0}"/>
              </a:ext>
            </a:extLst>
          </p:cNvPr>
          <p:cNvSpPr>
            <a:spLocks noGrp="1"/>
          </p:cNvSpPr>
          <p:nvPr>
            <p:ph type="title"/>
          </p:nvPr>
        </p:nvSpPr>
        <p:spPr/>
        <p:txBody>
          <a:bodyPr/>
          <a:lstStyle/>
          <a:p>
            <a:r>
              <a:rPr lang="en-US" dirty="0"/>
              <a:t>Highest OPPORTUNITY</a:t>
            </a:r>
          </a:p>
        </p:txBody>
      </p:sp>
      <p:sp>
        <p:nvSpPr>
          <p:cNvPr id="12" name="Text Placeholder 11">
            <a:extLst>
              <a:ext uri="{FF2B5EF4-FFF2-40B4-BE49-F238E27FC236}">
                <a16:creationId xmlns:a16="http://schemas.microsoft.com/office/drawing/2014/main" id="{66952B09-3FF3-4683-8853-EB9581C01A18}"/>
              </a:ext>
            </a:extLst>
          </p:cNvPr>
          <p:cNvSpPr>
            <a:spLocks noGrp="1"/>
          </p:cNvSpPr>
          <p:nvPr>
            <p:ph type="body" sz="quarter" idx="63"/>
          </p:nvPr>
        </p:nvSpPr>
        <p:spPr/>
        <p:txBody>
          <a:bodyPr/>
          <a:lstStyle/>
          <a:p>
            <a:r>
              <a:rPr lang="en-US" sz="4400" dirty="0"/>
              <a:t>58,293</a:t>
            </a:r>
          </a:p>
        </p:txBody>
      </p:sp>
      <p:sp>
        <p:nvSpPr>
          <p:cNvPr id="13" name="Text Placeholder 12">
            <a:extLst>
              <a:ext uri="{FF2B5EF4-FFF2-40B4-BE49-F238E27FC236}">
                <a16:creationId xmlns:a16="http://schemas.microsoft.com/office/drawing/2014/main" id="{82BCE9B8-1EA9-494B-9B81-6F08CE20EC84}"/>
              </a:ext>
            </a:extLst>
          </p:cNvPr>
          <p:cNvSpPr>
            <a:spLocks noGrp="1"/>
          </p:cNvSpPr>
          <p:nvPr>
            <p:ph type="body" sz="quarter" idx="64"/>
          </p:nvPr>
        </p:nvSpPr>
        <p:spPr/>
        <p:txBody>
          <a:bodyPr/>
          <a:lstStyle/>
          <a:p>
            <a:r>
              <a:rPr lang="en-US" dirty="0"/>
              <a:t>Population</a:t>
            </a:r>
          </a:p>
        </p:txBody>
      </p:sp>
      <p:sp>
        <p:nvSpPr>
          <p:cNvPr id="2" name="Text Placeholder 1">
            <a:extLst>
              <a:ext uri="{FF2B5EF4-FFF2-40B4-BE49-F238E27FC236}">
                <a16:creationId xmlns:a16="http://schemas.microsoft.com/office/drawing/2014/main" id="{86E21ADE-CD65-4128-B54B-B15B04E2DDAC}"/>
              </a:ext>
            </a:extLst>
          </p:cNvPr>
          <p:cNvSpPr>
            <a:spLocks noGrp="1"/>
          </p:cNvSpPr>
          <p:nvPr>
            <p:ph type="body" sz="quarter" idx="57"/>
          </p:nvPr>
        </p:nvSpPr>
        <p:spPr/>
        <p:txBody>
          <a:bodyPr/>
          <a:lstStyle/>
          <a:p>
            <a:r>
              <a:rPr lang="en-US" dirty="0"/>
              <a:t>Populated</a:t>
            </a:r>
          </a:p>
        </p:txBody>
      </p:sp>
      <p:sp>
        <p:nvSpPr>
          <p:cNvPr id="6" name="Text Placeholder 5">
            <a:extLst>
              <a:ext uri="{FF2B5EF4-FFF2-40B4-BE49-F238E27FC236}">
                <a16:creationId xmlns:a16="http://schemas.microsoft.com/office/drawing/2014/main" id="{D3DE4EFE-A9F0-401E-9A12-68AE0104AE1C}"/>
              </a:ext>
            </a:extLst>
          </p:cNvPr>
          <p:cNvSpPr>
            <a:spLocks noGrp="1"/>
          </p:cNvSpPr>
          <p:nvPr>
            <p:ph type="body" sz="quarter" idx="48"/>
          </p:nvPr>
        </p:nvSpPr>
        <p:spPr/>
        <p:txBody>
          <a:bodyPr>
            <a:normAutofit/>
          </a:bodyPr>
          <a:lstStyle/>
          <a:p>
            <a:r>
              <a:rPr lang="en-US" dirty="0" err="1"/>
              <a:t>Neighbourhoods</a:t>
            </a:r>
            <a:r>
              <a:rPr lang="en-US" dirty="0"/>
              <a:t> are populated</a:t>
            </a:r>
          </a:p>
        </p:txBody>
      </p:sp>
      <p:sp>
        <p:nvSpPr>
          <p:cNvPr id="14" name="Text Placeholder 13">
            <a:extLst>
              <a:ext uri="{FF2B5EF4-FFF2-40B4-BE49-F238E27FC236}">
                <a16:creationId xmlns:a16="http://schemas.microsoft.com/office/drawing/2014/main" id="{AAC96678-3B1E-4AD7-A2AB-9BA9EB78EEAF}"/>
              </a:ext>
            </a:extLst>
          </p:cNvPr>
          <p:cNvSpPr>
            <a:spLocks noGrp="1"/>
          </p:cNvSpPr>
          <p:nvPr>
            <p:ph type="body" sz="quarter" idx="65"/>
          </p:nvPr>
        </p:nvSpPr>
        <p:spPr/>
        <p:txBody>
          <a:bodyPr/>
          <a:lstStyle/>
          <a:p>
            <a:r>
              <a:rPr lang="en-US" dirty="0"/>
              <a:t>8</a:t>
            </a:r>
          </a:p>
        </p:txBody>
      </p:sp>
      <p:sp>
        <p:nvSpPr>
          <p:cNvPr id="15" name="Text Placeholder 14">
            <a:extLst>
              <a:ext uri="{FF2B5EF4-FFF2-40B4-BE49-F238E27FC236}">
                <a16:creationId xmlns:a16="http://schemas.microsoft.com/office/drawing/2014/main" id="{6120FCE6-8860-4FAF-9DD6-B81C80401049}"/>
              </a:ext>
            </a:extLst>
          </p:cNvPr>
          <p:cNvSpPr>
            <a:spLocks noGrp="1"/>
          </p:cNvSpPr>
          <p:nvPr>
            <p:ph type="body" sz="quarter" idx="66"/>
          </p:nvPr>
        </p:nvSpPr>
        <p:spPr/>
        <p:txBody>
          <a:bodyPr/>
          <a:lstStyle/>
          <a:p>
            <a:r>
              <a:rPr lang="en-US" sz="1400" dirty="0"/>
              <a:t>Most common cuisines</a:t>
            </a:r>
          </a:p>
        </p:txBody>
      </p:sp>
      <p:sp>
        <p:nvSpPr>
          <p:cNvPr id="8" name="Text Placeholder 7">
            <a:extLst>
              <a:ext uri="{FF2B5EF4-FFF2-40B4-BE49-F238E27FC236}">
                <a16:creationId xmlns:a16="http://schemas.microsoft.com/office/drawing/2014/main" id="{101D73EC-9B0B-4C5D-8D29-A19EC06A271C}"/>
              </a:ext>
            </a:extLst>
          </p:cNvPr>
          <p:cNvSpPr>
            <a:spLocks noGrp="1"/>
          </p:cNvSpPr>
          <p:nvPr>
            <p:ph type="body" sz="quarter" idx="59"/>
          </p:nvPr>
        </p:nvSpPr>
        <p:spPr/>
        <p:txBody>
          <a:bodyPr/>
          <a:lstStyle/>
          <a:p>
            <a:r>
              <a:rPr lang="en-US" sz="2000" dirty="0"/>
              <a:t>Used to different cuisine</a:t>
            </a:r>
          </a:p>
        </p:txBody>
      </p:sp>
      <p:sp>
        <p:nvSpPr>
          <p:cNvPr id="9" name="Text Placeholder 8">
            <a:extLst>
              <a:ext uri="{FF2B5EF4-FFF2-40B4-BE49-F238E27FC236}">
                <a16:creationId xmlns:a16="http://schemas.microsoft.com/office/drawing/2014/main" id="{822D5854-47D6-432B-8042-86714FAB3DDB}"/>
              </a:ext>
            </a:extLst>
          </p:cNvPr>
          <p:cNvSpPr>
            <a:spLocks noGrp="1"/>
          </p:cNvSpPr>
          <p:nvPr>
            <p:ph type="body" sz="quarter" idx="60"/>
          </p:nvPr>
        </p:nvSpPr>
        <p:spPr/>
        <p:txBody>
          <a:bodyPr/>
          <a:lstStyle/>
          <a:p>
            <a:r>
              <a:rPr lang="en-US" dirty="0"/>
              <a:t>8 types of most common cuisine</a:t>
            </a:r>
          </a:p>
          <a:p>
            <a:endParaRPr lang="en-US" dirty="0"/>
          </a:p>
        </p:txBody>
      </p:sp>
      <p:sp>
        <p:nvSpPr>
          <p:cNvPr id="16" name="Text Placeholder 15">
            <a:extLst>
              <a:ext uri="{FF2B5EF4-FFF2-40B4-BE49-F238E27FC236}">
                <a16:creationId xmlns:a16="http://schemas.microsoft.com/office/drawing/2014/main" id="{220BB1F5-1D28-4A11-B7DD-E8B2B323B434}"/>
              </a:ext>
            </a:extLst>
          </p:cNvPr>
          <p:cNvSpPr>
            <a:spLocks noGrp="1"/>
          </p:cNvSpPr>
          <p:nvPr>
            <p:ph type="body" sz="quarter" idx="67"/>
          </p:nvPr>
        </p:nvSpPr>
        <p:spPr/>
        <p:txBody>
          <a:bodyPr/>
          <a:lstStyle/>
          <a:p>
            <a:r>
              <a:rPr lang="en-US" dirty="0"/>
              <a:t>0</a:t>
            </a:r>
          </a:p>
        </p:txBody>
      </p:sp>
      <p:sp>
        <p:nvSpPr>
          <p:cNvPr id="17" name="Text Placeholder 16">
            <a:extLst>
              <a:ext uri="{FF2B5EF4-FFF2-40B4-BE49-F238E27FC236}">
                <a16:creationId xmlns:a16="http://schemas.microsoft.com/office/drawing/2014/main" id="{16BD651C-586E-486E-8B18-B77DEACB0B5F}"/>
              </a:ext>
            </a:extLst>
          </p:cNvPr>
          <p:cNvSpPr>
            <a:spLocks noGrp="1"/>
          </p:cNvSpPr>
          <p:nvPr>
            <p:ph type="body" sz="quarter" idx="68"/>
          </p:nvPr>
        </p:nvSpPr>
        <p:spPr/>
        <p:txBody>
          <a:bodyPr/>
          <a:lstStyle/>
          <a:p>
            <a:r>
              <a:rPr lang="en-US" sz="1600" dirty="0"/>
              <a:t>Competition</a:t>
            </a:r>
          </a:p>
        </p:txBody>
      </p:sp>
      <p:sp>
        <p:nvSpPr>
          <p:cNvPr id="10" name="Text Placeholder 9">
            <a:extLst>
              <a:ext uri="{FF2B5EF4-FFF2-40B4-BE49-F238E27FC236}">
                <a16:creationId xmlns:a16="http://schemas.microsoft.com/office/drawing/2014/main" id="{D80279D6-22E8-4B0B-98D9-D987741B51E4}"/>
              </a:ext>
            </a:extLst>
          </p:cNvPr>
          <p:cNvSpPr>
            <a:spLocks noGrp="1"/>
          </p:cNvSpPr>
          <p:nvPr>
            <p:ph type="body" sz="quarter" idx="61"/>
          </p:nvPr>
        </p:nvSpPr>
        <p:spPr/>
        <p:txBody>
          <a:bodyPr/>
          <a:lstStyle/>
          <a:p>
            <a:r>
              <a:rPr lang="en-US" dirty="0"/>
              <a:t>No direct competition</a:t>
            </a:r>
          </a:p>
        </p:txBody>
      </p:sp>
      <p:sp>
        <p:nvSpPr>
          <p:cNvPr id="11" name="Text Placeholder 10">
            <a:extLst>
              <a:ext uri="{FF2B5EF4-FFF2-40B4-BE49-F238E27FC236}">
                <a16:creationId xmlns:a16="http://schemas.microsoft.com/office/drawing/2014/main" id="{8F4B6FC1-C525-48B5-A33E-5C3FA43E5FC5}"/>
              </a:ext>
            </a:extLst>
          </p:cNvPr>
          <p:cNvSpPr>
            <a:spLocks noGrp="1"/>
          </p:cNvSpPr>
          <p:nvPr>
            <p:ph type="body" sz="quarter" idx="62"/>
          </p:nvPr>
        </p:nvSpPr>
        <p:spPr/>
        <p:txBody>
          <a:bodyPr/>
          <a:lstStyle/>
          <a:p>
            <a:r>
              <a:rPr lang="en-US" dirty="0"/>
              <a:t>No French restaurant nearby</a:t>
            </a:r>
          </a:p>
        </p:txBody>
      </p:sp>
      <p:sp>
        <p:nvSpPr>
          <p:cNvPr id="4" name="Slide Number Placeholder 3">
            <a:extLst>
              <a:ext uri="{FF2B5EF4-FFF2-40B4-BE49-F238E27FC236}">
                <a16:creationId xmlns:a16="http://schemas.microsoft.com/office/drawing/2014/main" id="{E8C33C9F-0797-4701-B9B2-6E3B2518170D}"/>
              </a:ext>
            </a:extLst>
          </p:cNvPr>
          <p:cNvSpPr>
            <a:spLocks noGrp="1"/>
          </p:cNvSpPr>
          <p:nvPr>
            <p:ph type="sldNum" sz="quarter" idx="12"/>
          </p:nvPr>
        </p:nvSpPr>
        <p:spPr/>
        <p:txBody>
          <a:bodyPr/>
          <a:lstStyle/>
          <a:p>
            <a:fld id="{F470E458-E7C2-4395-B75D-476A174CEE45}" type="slidenum">
              <a:rPr lang="en-US" smtClean="0"/>
              <a:t>7</a:t>
            </a:fld>
            <a:endParaRPr lang="en-US" dirty="0"/>
          </a:p>
        </p:txBody>
      </p:sp>
    </p:spTree>
    <p:extLst>
      <p:ext uri="{BB962C8B-B14F-4D97-AF65-F5344CB8AC3E}">
        <p14:creationId xmlns:p14="http://schemas.microsoft.com/office/powerpoint/2010/main" val="321324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7FE9D3-D856-47C4-86AC-8C47A5515F98}"/>
              </a:ext>
            </a:extLst>
          </p:cNvPr>
          <p:cNvSpPr>
            <a:spLocks noGrp="1"/>
          </p:cNvSpPr>
          <p:nvPr>
            <p:ph idx="1"/>
          </p:nvPr>
        </p:nvSpPr>
        <p:spPr/>
        <p:txBody>
          <a:bodyPr>
            <a:normAutofit/>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Combining all the aspects discussed above, Fairview, Henry Farm and Oriole are far from the airport and other French cuisine competitors, people have a larger chance to accustom to different cuisine, and the highest population in the chosen cluster, they are the best choice to consider for opening a French restaurant.</a:t>
            </a:r>
            <a:endParaRPr lang="en-US" dirty="0"/>
          </a:p>
        </p:txBody>
      </p:sp>
      <p:pic>
        <p:nvPicPr>
          <p:cNvPr id="7" name="Picture Placeholder 6" descr="Company logo">
            <a:extLst>
              <a:ext uri="{FF2B5EF4-FFF2-40B4-BE49-F238E27FC236}">
                <a16:creationId xmlns:a16="http://schemas.microsoft.com/office/drawing/2014/main" id="{FE710387-80E8-4D9A-9BE6-B1D06155DAE4}"/>
              </a:ext>
            </a:extLst>
          </p:cNvPr>
          <p:cNvPicPr>
            <a:picLocks noGrp="1" noChangeAspect="1"/>
          </p:cNvPicPr>
          <p:nvPr>
            <p:ph type="pic" sz="quarter" idx="45"/>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4" name="Slide Number Placeholder 3">
            <a:extLst>
              <a:ext uri="{FF2B5EF4-FFF2-40B4-BE49-F238E27FC236}">
                <a16:creationId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en-US" smtClean="0"/>
              <a:t>8</a:t>
            </a:fld>
            <a:endParaRPr lang="en-US" dirty="0"/>
          </a:p>
        </p:txBody>
      </p:sp>
    </p:spTree>
    <p:extLst>
      <p:ext uri="{BB962C8B-B14F-4D97-AF65-F5344CB8AC3E}">
        <p14:creationId xmlns:p14="http://schemas.microsoft.com/office/powerpoint/2010/main" val="111710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456809286"/>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16</TotalTime>
  <Words>301</Words>
  <Application>Microsoft Office PowerPoint</Application>
  <PresentationFormat>Widescreen</PresentationFormat>
  <Paragraphs>58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Adobe Garamond Pro</vt:lpstr>
      <vt:lpstr>Arial</vt:lpstr>
      <vt:lpstr>Calibri</vt:lpstr>
      <vt:lpstr>Segoe UI</vt:lpstr>
      <vt:lpstr>Office Theme</vt:lpstr>
      <vt:lpstr>French Restaurant in Toronto</vt:lpstr>
      <vt:lpstr>Executive Summary</vt:lpstr>
      <vt:lpstr>Competition</vt:lpstr>
      <vt:lpstr>SOLUTION</vt:lpstr>
      <vt:lpstr>Ability to Accustom to Different Cuisine</vt:lpstr>
      <vt:lpstr>Population</vt:lpstr>
      <vt:lpstr>Highest OPPORTUNITY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French Restaurant in Toronto</dc:title>
  <dc:creator>Chan Andrew</dc:creator>
  <cp:lastModifiedBy>Chan Andrew</cp:lastModifiedBy>
  <cp:revision>2</cp:revision>
  <dcterms:created xsi:type="dcterms:W3CDTF">2021-02-27T09:02:13Z</dcterms:created>
  <dcterms:modified xsi:type="dcterms:W3CDTF">2021-02-27T09:18:16Z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